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003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BB1FB-9428-4F85-A47A-9A118E49F13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BCF49-620F-4F81-A6FB-ABC9EB403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has a 1/3 chance of being behind the player's pick and a 2/3 chance of being behind one of the other two doors.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host opens a door, the odds for the two sets don't change but the odds move to 0 for the open door and 2/3 closed door.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BCF49-620F-4F81-A6FB-ABC9EB4036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380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0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577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935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9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449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11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050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64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0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4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5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93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97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5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0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0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78C635-76BC-495C-91BB-542296297B93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E564B6-B961-456A-9CA1-1B54F1CC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5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_xWfThjJ0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_xWfThjJ0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Monty Hall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Let’s Make a Deal!</a:t>
            </a:r>
          </a:p>
        </p:txBody>
      </p:sp>
    </p:spTree>
    <p:extLst>
      <p:ext uri="{BB962C8B-B14F-4D97-AF65-F5344CB8AC3E}">
        <p14:creationId xmlns:p14="http://schemas.microsoft.com/office/powerpoint/2010/main" val="27684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" r="2720" b="-1"/>
          <a:stretch/>
        </p:blipFill>
        <p:spPr>
          <a:xfrm>
            <a:off x="804334" y="804334"/>
            <a:ext cx="10583332" cy="5249332"/>
          </a:xfrm>
          <a:prstGeom prst="rect">
            <a:avLst/>
          </a:prstGeom>
        </p:spPr>
      </p:pic>
      <p:sp useBgFill="1">
        <p:nvSpPr>
          <p:cNvPr id="6" name="Rounded 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879" y="3128956"/>
            <a:ext cx="45720" cy="658368"/>
          </a:xfrm>
          <a:prstGeom prst="roundRect">
            <a:avLst>
              <a:gd name="adj" fmla="val 50000"/>
            </a:avLst>
          </a:prstGeom>
          <a:ln w="9525">
            <a:noFill/>
          </a:ln>
          <a:effectLst>
            <a:innerShdw blurRad="114300">
              <a:prstClr val="black">
                <a:alpha val="8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54680"/>
            <a:ext cx="981528" cy="606425"/>
          </a:xfrm>
          <a:prstGeom prst="rect">
            <a:avLst/>
          </a:prstGeom>
        </p:spPr>
      </p:pic>
      <p:sp useBgFill="1">
        <p:nvSpPr>
          <p:cNvPr id="8" name="Rounded 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8105" y="3128956"/>
            <a:ext cx="45720" cy="658368"/>
          </a:xfrm>
          <a:prstGeom prst="roundRect">
            <a:avLst>
              <a:gd name="adj" fmla="val 50000"/>
            </a:avLst>
          </a:prstGeom>
          <a:ln w="9525">
            <a:noFill/>
          </a:ln>
          <a:effectLst>
            <a:innerShdw blurRad="114300">
              <a:prstClr val="black">
                <a:alpha val="8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253144" y="3154680"/>
            <a:ext cx="938856" cy="6064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42191" y="779330"/>
            <a:ext cx="8212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Use symmetry:</a:t>
            </a:r>
          </a:p>
        </p:txBody>
      </p:sp>
    </p:spTree>
    <p:extLst>
      <p:ext uri="{BB962C8B-B14F-4D97-AF65-F5344CB8AC3E}">
        <p14:creationId xmlns:p14="http://schemas.microsoft.com/office/powerpoint/2010/main" val="90110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4" y="902231"/>
            <a:ext cx="10583332" cy="50535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191" y="779330"/>
            <a:ext cx="8212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Bayes’ Rule:</a:t>
            </a:r>
          </a:p>
        </p:txBody>
      </p:sp>
    </p:spTree>
    <p:extLst>
      <p:ext uri="{BB962C8B-B14F-4D97-AF65-F5344CB8AC3E}">
        <p14:creationId xmlns:p14="http://schemas.microsoft.com/office/powerpoint/2010/main" val="86834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4" y="902231"/>
            <a:ext cx="10583332" cy="50535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191" y="779330"/>
            <a:ext cx="8212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Bayes Rule: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0" y="3295445"/>
            <a:ext cx="19287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1/2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6734" y="709756"/>
            <a:ext cx="19287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1/3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10960" y="4532966"/>
            <a:ext cx="19287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400877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176" y="1453808"/>
            <a:ext cx="3478491" cy="3536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31" y="1453808"/>
            <a:ext cx="3480061" cy="31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1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12" y="893786"/>
            <a:ext cx="8122174" cy="5249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3204" y="140557"/>
            <a:ext cx="2885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Probability tree</a:t>
            </a:r>
          </a:p>
        </p:txBody>
      </p:sp>
    </p:spTree>
    <p:extLst>
      <p:ext uri="{BB962C8B-B14F-4D97-AF65-F5344CB8AC3E}">
        <p14:creationId xmlns:p14="http://schemas.microsoft.com/office/powerpoint/2010/main" val="37395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9721" y="4924048"/>
            <a:ext cx="6385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Movie “21”:</a:t>
            </a:r>
          </a:p>
          <a:p>
            <a:r>
              <a:rPr lang="en-US" sz="2400" dirty="0">
                <a:hlinkClick r:id="rId3"/>
              </a:rPr>
              <a:t>https://www.youtube.com/watch?v=Zr_xWfThjJ0</a:t>
            </a:r>
            <a:r>
              <a:rPr lang="en-US" sz="24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3290" y="1789195"/>
            <a:ext cx="46796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People have also validated this numerically (see Matlab code)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625793"/>
              </p:ext>
            </p:extLst>
          </p:nvPr>
        </p:nvGraphicFramePr>
        <p:xfrm>
          <a:off x="5893904" y="833920"/>
          <a:ext cx="5247861" cy="3935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Acrobat Document" r:id="rId4" imgW="2666852" imgH="2000120" progId="AcroExch.Document.DC">
                  <p:embed/>
                </p:oleObj>
              </mc:Choice>
              <mc:Fallback>
                <p:oleObj name="Acrobat Document" r:id="rId4" imgW="2666852" imgH="200012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3904" y="833920"/>
                        <a:ext cx="5247861" cy="3935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22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773638" y="804334"/>
            <a:ext cx="9011693" cy="5249332"/>
            <a:chOff x="2773638" y="804334"/>
            <a:chExt cx="9011693" cy="52493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638" y="804334"/>
              <a:ext cx="6644724" cy="524933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444899" y="2441542"/>
              <a:ext cx="134043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+mj-lt"/>
                </a:rPr>
                <a:t>Monty </a:t>
              </a:r>
            </a:p>
            <a:p>
              <a:pPr algn="ctr"/>
              <a:r>
                <a:rPr lang="en-US" sz="3200" dirty="0">
                  <a:latin typeface="+mj-lt"/>
                </a:rPr>
                <a:t>Hall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9549026" y="2737835"/>
              <a:ext cx="735617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982826" y="6013672"/>
            <a:ext cx="6385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Movie “21”:</a:t>
            </a:r>
          </a:p>
          <a:p>
            <a:r>
              <a:rPr lang="en-US" sz="2400" dirty="0">
                <a:solidFill>
                  <a:srgbClr val="0070C0"/>
                </a:solidFill>
                <a:hlinkClick r:id="rId3"/>
              </a:rPr>
              <a:t>https://www.youtube.com/watch?v=Zr_xWfThjJ0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884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3218" y="1253556"/>
            <a:ext cx="996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Reader’s letter to </a:t>
            </a:r>
            <a:r>
              <a:rPr lang="en-US" sz="2800" b="1" dirty="0"/>
              <a:t>Ask Marilyn </a:t>
            </a:r>
            <a:r>
              <a:rPr lang="en-US" sz="2800" dirty="0"/>
              <a:t>column in the </a:t>
            </a:r>
            <a:r>
              <a:rPr lang="en-US" sz="2800" i="1" dirty="0"/>
              <a:t>Parade</a:t>
            </a:r>
            <a:r>
              <a:rPr lang="en-US" sz="2800" dirty="0"/>
              <a:t> magazine in 1990: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9119" y="2436904"/>
            <a:ext cx="90161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you're on a game show, and you're given the choice of three doors: Behind one door is a car; behind the others, goats. </a:t>
            </a:r>
          </a:p>
          <a:p>
            <a:endParaRPr lang="en-US" sz="2800" dirty="0"/>
          </a:p>
          <a:p>
            <a:r>
              <a:rPr lang="en-US" sz="2800" dirty="0"/>
              <a:t>You pick a door, say No. 1, and the host, who knows what's behind the doors, opens another door, say No. 3, which has a goat. He then says to you, "Do you want to pick door No. 2?" Is it to your advantage to switch your choice?</a:t>
            </a:r>
          </a:p>
        </p:txBody>
      </p:sp>
    </p:spTree>
    <p:extLst>
      <p:ext uri="{BB962C8B-B14F-4D97-AF65-F5344CB8AC3E}">
        <p14:creationId xmlns:p14="http://schemas.microsoft.com/office/powerpoint/2010/main" val="396927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2477" y="727588"/>
            <a:ext cx="52602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you're on a game show, and you're given the choice of three doors: Behind one door is a car; behind the others, goats. </a:t>
            </a:r>
          </a:p>
          <a:p>
            <a:endParaRPr lang="en-US" sz="2400" dirty="0"/>
          </a:p>
          <a:p>
            <a:r>
              <a:rPr lang="en-US" sz="2400" dirty="0"/>
              <a:t>You pick a door, say No. 1, and the host, who knows what's behind the doors, opens another door, say No. 3, which has a goat. He then says to you, "Do you want to pick door No. 2?" Is it to your advantage to switch your choice?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98" y="2126840"/>
            <a:ext cx="4947469" cy="2748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8698" y="5471595"/>
            <a:ext cx="9460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Take 1-2 minutes to discuss this with the person sitting next to you.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38698" y="872505"/>
            <a:ext cx="1348895" cy="1125260"/>
            <a:chOff x="1138698" y="872505"/>
            <a:chExt cx="1348895" cy="1125260"/>
          </a:xfrm>
        </p:grpSpPr>
        <p:sp>
          <p:nvSpPr>
            <p:cNvPr id="2" name="Down Arrow 1"/>
            <p:cNvSpPr/>
            <p:nvPr/>
          </p:nvSpPr>
          <p:spPr>
            <a:xfrm>
              <a:off x="1560443" y="1401418"/>
              <a:ext cx="407505" cy="5963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38698" y="872505"/>
              <a:ext cx="1348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pick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89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2126" y="1880350"/>
            <a:ext cx="618084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52525"/>
                </a:solidFill>
                <a:latin typeface="+mj-lt"/>
              </a:rPr>
              <a:t>Marilyn </a:t>
            </a:r>
            <a:r>
              <a:rPr lang="en-US" sz="2800" dirty="0" err="1">
                <a:solidFill>
                  <a:srgbClr val="252525"/>
                </a:solidFill>
                <a:latin typeface="+mj-lt"/>
              </a:rPr>
              <a:t>vos</a:t>
            </a:r>
            <a:r>
              <a:rPr lang="en-US" sz="2800" dirty="0">
                <a:solidFill>
                  <a:srgbClr val="252525"/>
                </a:solidFill>
                <a:latin typeface="+mj-lt"/>
              </a:rPr>
              <a:t> Savant's response was that the contestant should switch to the other door.</a:t>
            </a:r>
          </a:p>
          <a:p>
            <a:endParaRPr lang="en-US" sz="2800" dirty="0">
              <a:solidFill>
                <a:srgbClr val="252525"/>
              </a:solidFill>
              <a:latin typeface="+mj-lt"/>
            </a:endParaRPr>
          </a:p>
          <a:p>
            <a:endParaRPr lang="en-US" sz="2800" dirty="0">
              <a:solidFill>
                <a:srgbClr val="252525"/>
              </a:solidFill>
              <a:latin typeface="+mj-lt"/>
            </a:endParaRPr>
          </a:p>
          <a:p>
            <a:r>
              <a:rPr lang="en-US" sz="2800" dirty="0">
                <a:solidFill>
                  <a:srgbClr val="252525"/>
                </a:solidFill>
                <a:latin typeface="+mj-lt"/>
              </a:rPr>
              <a:t>Many readers thought that she was wrong, and she received many letters from angry readers.</a:t>
            </a:r>
            <a:endParaRPr lang="en-US" sz="28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65" y="888405"/>
            <a:ext cx="3847596" cy="49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78909" y="1029069"/>
            <a:ext cx="3060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52525"/>
                </a:solidFill>
                <a:latin typeface="+mj-lt"/>
              </a:rPr>
              <a:t>She was right! How?</a:t>
            </a:r>
            <a:endParaRPr lang="en-US" sz="28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9634" y="1966660"/>
            <a:ext cx="3978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52525"/>
                </a:solidFill>
                <a:latin typeface="+mj-lt"/>
              </a:rPr>
              <a:t>Intuitively, her solution:</a:t>
            </a:r>
            <a:endParaRPr lang="en-US" sz="2800" dirty="0"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207612"/>
              </p:ext>
            </p:extLst>
          </p:nvPr>
        </p:nvGraphicFramePr>
        <p:xfrm>
          <a:off x="1038519" y="2978229"/>
          <a:ext cx="9941350" cy="2926080"/>
        </p:xfrm>
        <a:graphic>
          <a:graphicData uri="http://schemas.openxmlformats.org/drawingml/2006/table">
            <a:tbl>
              <a:tblPr/>
              <a:tblGrid>
                <a:gridCol w="1988270">
                  <a:extLst>
                    <a:ext uri="{9D8B030D-6E8A-4147-A177-3AD203B41FA5}">
                      <a16:colId xmlns:a16="http://schemas.microsoft.com/office/drawing/2014/main" val="250977148"/>
                    </a:ext>
                  </a:extLst>
                </a:gridCol>
                <a:gridCol w="1988270">
                  <a:extLst>
                    <a:ext uri="{9D8B030D-6E8A-4147-A177-3AD203B41FA5}">
                      <a16:colId xmlns:a16="http://schemas.microsoft.com/office/drawing/2014/main" val="131008936"/>
                    </a:ext>
                  </a:extLst>
                </a:gridCol>
                <a:gridCol w="1988270">
                  <a:extLst>
                    <a:ext uri="{9D8B030D-6E8A-4147-A177-3AD203B41FA5}">
                      <a16:colId xmlns:a16="http://schemas.microsoft.com/office/drawing/2014/main" val="3125940129"/>
                    </a:ext>
                  </a:extLst>
                </a:gridCol>
                <a:gridCol w="1988270">
                  <a:extLst>
                    <a:ext uri="{9D8B030D-6E8A-4147-A177-3AD203B41FA5}">
                      <a16:colId xmlns:a16="http://schemas.microsoft.com/office/drawing/2014/main" val="481690545"/>
                    </a:ext>
                  </a:extLst>
                </a:gridCol>
                <a:gridCol w="1988270">
                  <a:extLst>
                    <a:ext uri="{9D8B030D-6E8A-4147-A177-3AD203B41FA5}">
                      <a16:colId xmlns:a16="http://schemas.microsoft.com/office/drawing/2014/main" val="2267327837"/>
                    </a:ext>
                  </a:extLst>
                </a:gridCol>
              </a:tblGrid>
              <a:tr h="7566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Behind door 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Behind door 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Behind door 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Result if staying at door #1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Result if switching to the door offered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57417"/>
                  </a:ext>
                </a:extLst>
              </a:tr>
              <a:tr h="432387"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Car</a:t>
                      </a:r>
                      <a:endParaRPr lang="en-US" sz="24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Goat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Goat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Wins car</a:t>
                      </a:r>
                      <a:endParaRPr lang="en-US" sz="24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Wins goat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80906"/>
                  </a:ext>
                </a:extLst>
              </a:tr>
              <a:tr h="432387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Goat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Car</a:t>
                      </a:r>
                      <a:endParaRPr lang="en-US" sz="24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Goat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Wins goat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Wins car</a:t>
                      </a:r>
                      <a:endParaRPr lang="en-US" sz="24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88733"/>
                  </a:ext>
                </a:extLst>
              </a:tr>
              <a:tr h="432387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Goat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Goat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effectLst/>
                        </a:rPr>
                        <a:t>Car</a:t>
                      </a:r>
                      <a:endParaRPr lang="en-US" sz="24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Wins goat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</a:rPr>
                        <a:t>Wins car</a:t>
                      </a:r>
                      <a:endParaRPr lang="en-US" sz="24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79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58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176" y="1453808"/>
            <a:ext cx="3478491" cy="3536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31" y="1453808"/>
            <a:ext cx="3480061" cy="31538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89451" y="5495052"/>
            <a:ext cx="8212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Note: extra info from Monty very important!</a:t>
            </a:r>
          </a:p>
        </p:txBody>
      </p:sp>
    </p:spTree>
    <p:extLst>
      <p:ext uri="{BB962C8B-B14F-4D97-AF65-F5344CB8AC3E}">
        <p14:creationId xmlns:p14="http://schemas.microsoft.com/office/powerpoint/2010/main" val="291889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21707" y="671260"/>
            <a:ext cx="41780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252525"/>
                </a:solidFill>
                <a:latin typeface="+mj-lt"/>
              </a:rPr>
              <a:t>Solution using Conditional Probabilities</a:t>
            </a:r>
            <a:endParaRPr lang="en-US" sz="2800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69" y="2603366"/>
            <a:ext cx="7083750" cy="35911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1460" y="1852756"/>
            <a:ext cx="8212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Takes into account extra info from Monty:</a:t>
            </a:r>
          </a:p>
        </p:txBody>
      </p:sp>
    </p:spTree>
    <p:extLst>
      <p:ext uri="{BB962C8B-B14F-4D97-AF65-F5344CB8AC3E}">
        <p14:creationId xmlns:p14="http://schemas.microsoft.com/office/powerpoint/2010/main" val="389677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5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" name="Group 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7" name="Rounded Rectangle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" name="Rounded 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6191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201</TotalTime>
  <Words>265</Words>
  <Application>Microsoft Office PowerPoint</Application>
  <PresentationFormat>Widescreen</PresentationFormat>
  <Paragraphs>57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Garamond</vt:lpstr>
      <vt:lpstr>Organic</vt:lpstr>
      <vt:lpstr>Acrobat Document</vt:lpstr>
      <vt:lpstr>Monty Hall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Monty Hall Problem</dc:title>
  <dc:creator>Veronica Ciocanel</dc:creator>
  <cp:lastModifiedBy>Veronica Ciocanel</cp:lastModifiedBy>
  <cp:revision>46</cp:revision>
  <dcterms:created xsi:type="dcterms:W3CDTF">2016-12-07T02:45:25Z</dcterms:created>
  <dcterms:modified xsi:type="dcterms:W3CDTF">2016-12-10T17:43:18Z</dcterms:modified>
</cp:coreProperties>
</file>